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70" r:id="rId6"/>
    <p:sldId id="271" r:id="rId7"/>
    <p:sldId id="267" r:id="rId8"/>
    <p:sldId id="268" r:id="rId9"/>
    <p:sldId id="269" r:id="rId10"/>
    <p:sldId id="272" r:id="rId11"/>
    <p:sldId id="279" r:id="rId12"/>
    <p:sldId id="283" r:id="rId13"/>
    <p:sldId id="261" r:id="rId14"/>
    <p:sldId id="264" r:id="rId15"/>
    <p:sldId id="292" r:id="rId16"/>
    <p:sldId id="263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7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946E-6300-4A5F-A5DE-61633942318D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C36DA-8A73-436B-9CB6-316E84B7E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48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1CC4E8-642C-4941-9AAD-A08B789FEB53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305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0F4E-673C-4AD9-BF01-BF89EC2F2C92}" type="datetime1">
              <a:rPr lang="fr-FR" smtClean="0"/>
              <a:t>09/02/2022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48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4574-E89B-4F23-A509-FA04BC3A4ACF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9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B993-151A-4216-8231-491DB59D4CC3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3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BB36-247F-498B-A31B-4507FE77FFD8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02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965B-45DB-40D1-AEE6-23E7563AE636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339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4B29B-B3FD-4474-B18C-E7738CD8C5C3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352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D2801-8624-401F-B956-A7904BB198C1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2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21D8-3A03-4B06-820C-97E2A9B4AAB2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8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B0BA-3697-4931-8F44-7BEF546BC0DB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56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445-7230-4729-8A51-F819CF38EDB4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15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9A-FAC5-495C-9A83-E4527CFBF56B}" type="datetime1">
              <a:rPr lang="fr-FR" smtClean="0"/>
              <a:t>09/02/2022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09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A9CC8-5FEF-4456-932A-2FA36F6F3BFC}" type="datetime1">
              <a:rPr lang="fr-FR" smtClean="0"/>
              <a:t>09/02/2022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40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E3082-2F6B-4C8A-BF45-F11F1F98F93C}" type="datetime1">
              <a:rPr lang="fr-FR" smtClean="0"/>
              <a:t>09/02/2022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39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A5F0B-6B98-4B2A-B823-1E60E7BF64C5}" type="datetime1">
              <a:rPr lang="fr-FR" smtClean="0"/>
              <a:t>09/02/2022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69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63958-1421-4CA0-9928-53195A760600}" type="datetime1">
              <a:rPr lang="fr-FR" smtClean="0"/>
              <a:t>09/02/2022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8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D0A7B-0773-4C10-B5D3-3F0102E3178B}" type="datetime1">
              <a:rPr lang="fr-FR" smtClean="0"/>
              <a:t>09/02/2022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44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F5530D-7DEE-4BEA-8355-6CAFDAEBD190}" type="datetime1">
              <a:rPr lang="fr-FR" smtClean="0"/>
              <a:t>09/02/2022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34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524BF-3198-4F84-9BB9-D8146C788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419" y="1964267"/>
            <a:ext cx="7757706" cy="2421464"/>
          </a:xfrm>
        </p:spPr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ESIPAP Computing Sessions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761ED5-B223-4128-91BE-66A370127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i="1"/>
              <a:t>Wednesday 9 </a:t>
            </a:r>
            <a:r>
              <a:rPr lang="en-US" sz="2800" i="1" dirty="0"/>
              <a:t>– </a:t>
            </a:r>
            <a:r>
              <a:rPr lang="en-US" sz="2800" i="1"/>
              <a:t>Thursday 10 February 2022</a:t>
            </a:r>
            <a:endParaRPr lang="en-US" sz="2800" i="1" dirty="0"/>
          </a:p>
          <a:p>
            <a:r>
              <a:rPr lang="en-US" sz="2800" i="1" dirty="0"/>
              <a:t>ERIC CHABERT - ERIC CONTE</a:t>
            </a:r>
          </a:p>
          <a:p>
            <a:r>
              <a:rPr lang="en-US" sz="2800" i="1" dirty="0"/>
              <a:t> 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E3C09B-AF88-4DD9-8CE5-A0945C4B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z="2000" smtClean="0"/>
              <a:t>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1140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 IN THE COMPUTING SESSIONS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4459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5385BBF-9B5F-4DC5-9F10-580CBB11B1B3}"/>
              </a:ext>
            </a:extLst>
          </p:cNvPr>
          <p:cNvCxnSpPr>
            <a:cxnSpLocks/>
          </p:cNvCxnSpPr>
          <p:nvPr/>
        </p:nvCxnSpPr>
        <p:spPr>
          <a:xfrm>
            <a:off x="2554941" y="3744065"/>
            <a:ext cx="0" cy="19051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>
            <a:extLst>
              <a:ext uri="{FF2B5EF4-FFF2-40B4-BE49-F238E27FC236}">
                <a16:creationId xmlns:a16="http://schemas.microsoft.com/office/drawing/2014/main" id="{31AFCB28-4D13-4D77-8EFE-89B86ABB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Sensors</a:t>
            </a:r>
            <a:r>
              <a:rPr lang="fr-FR" dirty="0"/>
              <a:t> to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E44233-8600-45F5-8553-EC67E34A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11</a:t>
            </a:fld>
            <a:endParaRPr lang="fr-FR"/>
          </a:p>
        </p:txBody>
      </p:sp>
      <p:pic>
        <p:nvPicPr>
          <p:cNvPr id="16" name="Picture 4" descr="RÃ©sultat de recherche d'images pour &quot;ST Micro HTS221&quot;">
            <a:extLst>
              <a:ext uri="{FF2B5EF4-FFF2-40B4-BE49-F238E27FC236}">
                <a16:creationId xmlns:a16="http://schemas.microsoft.com/office/drawing/2014/main" id="{D4506940-68E0-4FFB-A460-3C4DC63AF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79" y="1771755"/>
            <a:ext cx="2714188" cy="19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Ã©sultat de recherche d'images pour &quot;ST Micro LPS25H&quot;">
            <a:extLst>
              <a:ext uri="{FF2B5EF4-FFF2-40B4-BE49-F238E27FC236}">
                <a16:creationId xmlns:a16="http://schemas.microsoft.com/office/drawing/2014/main" id="{826216A3-E21C-432F-BE32-63E7DD75F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96" r="11011"/>
          <a:stretch/>
        </p:blipFill>
        <p:spPr bwMode="auto">
          <a:xfrm>
            <a:off x="9391555" y="1708780"/>
            <a:ext cx="2178869" cy="20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AA76007-E936-417C-92F1-BECA44737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06" t="56471" r="40735" b="14398"/>
          <a:stretch/>
        </p:blipFill>
        <p:spPr>
          <a:xfrm>
            <a:off x="986116" y="1726894"/>
            <a:ext cx="3908613" cy="1997823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939A8CA-BF68-49F3-A595-1FDC8B137F4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940423" y="3724717"/>
            <a:ext cx="0" cy="19051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8288A82-09C1-4484-8CC7-AA945E4FE74E}"/>
              </a:ext>
            </a:extLst>
          </p:cNvPr>
          <p:cNvCxnSpPr>
            <a:cxnSpLocks/>
          </p:cNvCxnSpPr>
          <p:nvPr/>
        </p:nvCxnSpPr>
        <p:spPr>
          <a:xfrm>
            <a:off x="7360025" y="3744065"/>
            <a:ext cx="0" cy="19051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7E5E001-AAC1-47B1-B601-09D33518AB6C}"/>
              </a:ext>
            </a:extLst>
          </p:cNvPr>
          <p:cNvCxnSpPr>
            <a:cxnSpLocks/>
          </p:cNvCxnSpPr>
          <p:nvPr/>
        </p:nvCxnSpPr>
        <p:spPr>
          <a:xfrm>
            <a:off x="10266061" y="3724717"/>
            <a:ext cx="0" cy="19051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ADB0CFF-FB9D-4666-A7A6-49F6A9081BE0}"/>
              </a:ext>
            </a:extLst>
          </p:cNvPr>
          <p:cNvSpPr/>
          <p:nvPr/>
        </p:nvSpPr>
        <p:spPr>
          <a:xfrm>
            <a:off x="869576" y="4562403"/>
            <a:ext cx="10452849" cy="648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CONDITIONNING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Analogic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Front-End</a:t>
            </a:r>
            <a:r>
              <a:rPr lang="fr-FR" dirty="0">
                <a:solidFill>
                  <a:schemeClr val="bg1"/>
                </a:solidFill>
              </a:rPr>
              <a:t> + ADC + Signal </a:t>
            </a:r>
            <a:r>
              <a:rPr lang="fr-FR" dirty="0" err="1">
                <a:solidFill>
                  <a:schemeClr val="bg1"/>
                </a:solidFill>
              </a:rPr>
              <a:t>treatment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16051C-252D-486F-B7F3-5839628458E5}"/>
              </a:ext>
            </a:extLst>
          </p:cNvPr>
          <p:cNvSpPr txBox="1"/>
          <p:nvPr/>
        </p:nvSpPr>
        <p:spPr>
          <a:xfrm>
            <a:off x="1998433" y="5759588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channels</a:t>
            </a:r>
          </a:p>
          <a:p>
            <a:r>
              <a:rPr lang="fr-FR" dirty="0"/>
              <a:t>= </a:t>
            </a:r>
            <a:r>
              <a:rPr lang="fr-FR" dirty="0" err="1"/>
              <a:t>collected</a:t>
            </a:r>
            <a:r>
              <a:rPr lang="fr-FR" dirty="0"/>
              <a:t> </a:t>
            </a:r>
            <a:r>
              <a:rPr lang="fr-FR" dirty="0" err="1"/>
              <a:t>charged</a:t>
            </a:r>
            <a:endParaRPr lang="fr-FR" dirty="0"/>
          </a:p>
          <a:p>
            <a:r>
              <a:rPr lang="fr-FR" dirty="0"/>
              <a:t>= </a:t>
            </a:r>
            <a:r>
              <a:rPr lang="fr-FR" dirty="0" err="1"/>
              <a:t>energy</a:t>
            </a:r>
            <a:r>
              <a:rPr lang="fr-FR" dirty="0"/>
              <a:t> (0 to 255)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134D311-43A3-4E6E-9B06-557091220860}"/>
              </a:ext>
            </a:extLst>
          </p:cNvPr>
          <p:cNvSpPr txBox="1"/>
          <p:nvPr/>
        </p:nvSpPr>
        <p:spPr>
          <a:xfrm>
            <a:off x="6341940" y="5736321"/>
            <a:ext cx="2107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Temperature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Relative </a:t>
            </a:r>
            <a:r>
              <a:rPr lang="fr-FR" dirty="0" err="1"/>
              <a:t>humidity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508C719-8664-4F8B-BE6C-82A71B9418C6}"/>
              </a:ext>
            </a:extLst>
          </p:cNvPr>
          <p:cNvSpPr txBox="1"/>
          <p:nvPr/>
        </p:nvSpPr>
        <p:spPr>
          <a:xfrm>
            <a:off x="9734546" y="5736321"/>
            <a:ext cx="98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Pressure</a:t>
            </a:r>
          </a:p>
        </p:txBody>
      </p:sp>
    </p:spTree>
    <p:extLst>
      <p:ext uri="{BB962C8B-B14F-4D97-AF65-F5344CB8AC3E}">
        <p14:creationId xmlns:p14="http://schemas.microsoft.com/office/powerpoint/2010/main" val="83100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on ADC </a:t>
            </a:r>
            <a:r>
              <a:rPr lang="fr-FR" dirty="0" err="1"/>
              <a:t>sensitivity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206736-68D2-4CAF-A6FC-46B24F1B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CBFAC539-DA42-4133-94D0-5208FBA808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91494" y="1937141"/>
          <a:ext cx="10131424" cy="393343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670509">
                  <a:extLst>
                    <a:ext uri="{9D8B030D-6E8A-4147-A177-3AD203B41FA5}">
                      <a16:colId xmlns:a16="http://schemas.microsoft.com/office/drawing/2014/main" val="1529146262"/>
                    </a:ext>
                  </a:extLst>
                </a:gridCol>
                <a:gridCol w="2395203">
                  <a:extLst>
                    <a:ext uri="{9D8B030D-6E8A-4147-A177-3AD203B41FA5}">
                      <a16:colId xmlns:a16="http://schemas.microsoft.com/office/drawing/2014/main" val="2615878459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291437706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1254644103"/>
                    </a:ext>
                  </a:extLst>
                </a:gridCol>
              </a:tblGrid>
              <a:tr h="98335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Pressure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89213"/>
                  </a:ext>
                </a:extLst>
              </a:tr>
              <a:tr h="983358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scale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13.25 hPa to 2013.25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-20°C to +100°C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0% to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47555"/>
                  </a:ext>
                </a:extLst>
              </a:tr>
              <a:tr h="983358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ADC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resolution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12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12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8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41456"/>
                  </a:ext>
                </a:extLst>
              </a:tr>
              <a:tr h="983358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0,49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0,029 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0,39 %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95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9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A51C991-1FE2-43BF-862D-A950990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7423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542686-7E4A-4D1C-914B-773669D7EC98}"/>
              </a:ext>
            </a:extLst>
          </p:cNvPr>
          <p:cNvSpPr/>
          <p:nvPr/>
        </p:nvSpPr>
        <p:spPr>
          <a:xfrm>
            <a:off x="2838894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B19FC-DA71-499A-8063-465EE30E941B}"/>
              </a:ext>
            </a:extLst>
          </p:cNvPr>
          <p:cNvSpPr/>
          <p:nvPr/>
        </p:nvSpPr>
        <p:spPr>
          <a:xfrm>
            <a:off x="6197012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75EEE9-87FD-4BD4-BF7C-54AEF89E002B}"/>
              </a:ext>
            </a:extLst>
          </p:cNvPr>
          <p:cNvSpPr/>
          <p:nvPr/>
        </p:nvSpPr>
        <p:spPr>
          <a:xfrm>
            <a:off x="2838894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74558D-59AE-483C-90C5-B5CB2F2A5B0B}"/>
              </a:ext>
            </a:extLst>
          </p:cNvPr>
          <p:cNvSpPr/>
          <p:nvPr/>
        </p:nvSpPr>
        <p:spPr>
          <a:xfrm>
            <a:off x="6197012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Organization in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14</a:t>
            </a:fld>
            <a:endParaRPr lang="en-US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EC7289-C107-4C31-A63D-2AD99836DD69}"/>
              </a:ext>
            </a:extLst>
          </p:cNvPr>
          <p:cNvSpPr txBox="1"/>
          <p:nvPr/>
        </p:nvSpPr>
        <p:spPr>
          <a:xfrm>
            <a:off x="3646239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5CD220-A9A9-4438-B85C-47E4CCA86198}"/>
              </a:ext>
            </a:extLst>
          </p:cNvPr>
          <p:cNvSpPr txBox="1"/>
          <p:nvPr/>
        </p:nvSpPr>
        <p:spPr>
          <a:xfrm>
            <a:off x="617815" y="305641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ooper Black" panose="0208090404030B020404" pitchFamily="18" charset="0"/>
              </a:rPr>
              <a:t>Wednesday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373ADE-2246-4AA0-BB8D-BE1C97A8BD59}"/>
              </a:ext>
            </a:extLst>
          </p:cNvPr>
          <p:cNvSpPr txBox="1"/>
          <p:nvPr/>
        </p:nvSpPr>
        <p:spPr>
          <a:xfrm>
            <a:off x="626424" y="5239628"/>
            <a:ext cx="168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  <a:latin typeface="Cooper Black" panose="0208090404030B020404" pitchFamily="18" charset="0"/>
              </a:rPr>
              <a:t>Thursday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0E01A3-C8EA-4FF1-9681-C5A3EBC5D1FE}"/>
              </a:ext>
            </a:extLst>
          </p:cNvPr>
          <p:cNvSpPr txBox="1"/>
          <p:nvPr/>
        </p:nvSpPr>
        <p:spPr>
          <a:xfrm>
            <a:off x="2962631" y="3264203"/>
            <a:ext cx="237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binary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7244AF-F283-4A65-ABC8-6118D9A677D1}"/>
              </a:ext>
            </a:extLst>
          </p:cNvPr>
          <p:cNvSpPr txBox="1"/>
          <p:nvPr/>
        </p:nvSpPr>
        <p:spPr>
          <a:xfrm>
            <a:off x="6374220" y="3264203"/>
            <a:ext cx="23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Developing a C++ class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D233A5E-C15E-4C3C-AA2A-F4D23B4F859F}"/>
              </a:ext>
            </a:extLst>
          </p:cNvPr>
          <p:cNvSpPr txBox="1"/>
          <p:nvPr/>
        </p:nvSpPr>
        <p:spPr>
          <a:xfrm>
            <a:off x="3522920" y="5263212"/>
            <a:ext cx="131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Combining classes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0A42D4-61C2-4E13-ACFE-424FDEF18F80}"/>
              </a:ext>
            </a:extLst>
          </p:cNvPr>
          <p:cNvSpPr txBox="1"/>
          <p:nvPr/>
        </p:nvSpPr>
        <p:spPr>
          <a:xfrm>
            <a:off x="6326373" y="5217046"/>
            <a:ext cx="265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Analyzing data with ROOT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5874EE8-E6F6-411E-B849-04B492633067}"/>
              </a:ext>
            </a:extLst>
          </p:cNvPr>
          <p:cNvSpPr txBox="1"/>
          <p:nvPr/>
        </p:nvSpPr>
        <p:spPr>
          <a:xfrm>
            <a:off x="7004357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7323B35-9DB6-42FD-B577-77C9EA6E6662}"/>
              </a:ext>
            </a:extLst>
          </p:cNvPr>
          <p:cNvSpPr txBox="1"/>
          <p:nvPr/>
        </p:nvSpPr>
        <p:spPr>
          <a:xfrm>
            <a:off x="3646239" y="482009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43273E3-9D8B-4581-87DD-33B51B93BDE1}"/>
              </a:ext>
            </a:extLst>
          </p:cNvPr>
          <p:cNvSpPr txBox="1"/>
          <p:nvPr/>
        </p:nvSpPr>
        <p:spPr>
          <a:xfrm>
            <a:off x="7004357" y="481301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59A673-0524-4327-B06D-87B6D08BB697}"/>
              </a:ext>
            </a:extLst>
          </p:cNvPr>
          <p:cNvSpPr txBox="1"/>
          <p:nvPr/>
        </p:nvSpPr>
        <p:spPr>
          <a:xfrm>
            <a:off x="2583712" y="202018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9:00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AF7467-4A2B-460B-B036-91D6042FB159}"/>
              </a:ext>
            </a:extLst>
          </p:cNvPr>
          <p:cNvSpPr txBox="1"/>
          <p:nvPr/>
        </p:nvSpPr>
        <p:spPr>
          <a:xfrm>
            <a:off x="5202865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12:15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4FBB807-2C66-45BA-9586-E30A9EF9C6CF}"/>
              </a:ext>
            </a:extLst>
          </p:cNvPr>
          <p:cNvSpPr txBox="1"/>
          <p:nvPr/>
        </p:nvSpPr>
        <p:spPr>
          <a:xfrm>
            <a:off x="5908160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14:00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3F060A7-56CC-43B5-B018-5A1CDF8C699A}"/>
              </a:ext>
            </a:extLst>
          </p:cNvPr>
          <p:cNvSpPr txBox="1"/>
          <p:nvPr/>
        </p:nvSpPr>
        <p:spPr>
          <a:xfrm>
            <a:off x="8612374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17:15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58597948-C5F0-46AE-A7DC-DA910D4225B7}"/>
              </a:ext>
            </a:extLst>
          </p:cNvPr>
          <p:cNvSpPr/>
          <p:nvPr/>
        </p:nvSpPr>
        <p:spPr>
          <a:xfrm rot="4697153">
            <a:off x="5712375" y="2758670"/>
            <a:ext cx="98070" cy="3266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7B19D9CE-B37E-4311-B589-842753AE5AE3}"/>
              </a:ext>
            </a:extLst>
          </p:cNvPr>
          <p:cNvSpPr/>
          <p:nvPr/>
        </p:nvSpPr>
        <p:spPr>
          <a:xfrm rot="16200000">
            <a:off x="5806707" y="3108251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647F420-18E9-4CA5-813A-E2BD706F549B}"/>
              </a:ext>
            </a:extLst>
          </p:cNvPr>
          <p:cNvSpPr/>
          <p:nvPr/>
        </p:nvSpPr>
        <p:spPr>
          <a:xfrm rot="16200000">
            <a:off x="5806707" y="5300338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214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Multi-plaTform development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15</a:t>
            </a:fld>
            <a:endParaRPr lang="fr-FR" sz="2000" dirty="0"/>
          </a:p>
        </p:txBody>
      </p:sp>
      <p:pic>
        <p:nvPicPr>
          <p:cNvPr id="2050" name="Picture 2" descr="Résultat de recherche d'images pour &quot;windows logo&quot;">
            <a:extLst>
              <a:ext uri="{FF2B5EF4-FFF2-40B4-BE49-F238E27FC236}">
                <a16:creationId xmlns:a16="http://schemas.microsoft.com/office/drawing/2014/main" id="{ED8594F8-A126-46D2-AAD5-30C128BF7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2259160"/>
            <a:ext cx="1591234" cy="159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linux logo&quot;">
            <a:extLst>
              <a:ext uri="{FF2B5EF4-FFF2-40B4-BE49-F238E27FC236}">
                <a16:creationId xmlns:a16="http://schemas.microsoft.com/office/drawing/2014/main" id="{73765C92-90FA-456F-8D46-71B4652C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r="19255"/>
          <a:stretch/>
        </p:blipFill>
        <p:spPr bwMode="auto">
          <a:xfrm>
            <a:off x="3023479" y="2250194"/>
            <a:ext cx="17750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mac os x logo&quot;">
            <a:extLst>
              <a:ext uri="{FF2B5EF4-FFF2-40B4-BE49-F238E27FC236}">
                <a16:creationId xmlns:a16="http://schemas.microsoft.com/office/drawing/2014/main" id="{794FD202-D0F4-41B5-B7DE-CCE33D6FF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4" r="25232" b="22047"/>
          <a:stretch/>
        </p:blipFill>
        <p:spPr bwMode="auto">
          <a:xfrm>
            <a:off x="5604435" y="2202039"/>
            <a:ext cx="1488141" cy="16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166D443-FBF4-4716-A8E6-DFAAF8395584}"/>
              </a:ext>
            </a:extLst>
          </p:cNvPr>
          <p:cNvGrpSpPr/>
          <p:nvPr/>
        </p:nvGrpSpPr>
        <p:grpSpPr>
          <a:xfrm>
            <a:off x="7898520" y="2065867"/>
            <a:ext cx="3548179" cy="1888635"/>
            <a:chOff x="7958020" y="3216627"/>
            <a:chExt cx="3548179" cy="1888635"/>
          </a:xfrm>
        </p:grpSpPr>
        <p:pic>
          <p:nvPicPr>
            <p:cNvPr id="16" name="Picture 2" descr="RÃ©sultat de recherche d'images pour &quot;raspberry pi 3 b+&quot;">
              <a:extLst>
                <a:ext uri="{FF2B5EF4-FFF2-40B4-BE49-F238E27FC236}">
                  <a16:creationId xmlns:a16="http://schemas.microsoft.com/office/drawing/2014/main" id="{0A007B3B-5642-4CEB-A218-325688E77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56381" y="3216627"/>
              <a:ext cx="2749818" cy="188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ésultat de recherche d'images pour &quot;raspberry logo&quot;">
              <a:extLst>
                <a:ext uri="{FF2B5EF4-FFF2-40B4-BE49-F238E27FC236}">
                  <a16:creationId xmlns:a16="http://schemas.microsoft.com/office/drawing/2014/main" id="{F223421E-E08F-42F6-BE6A-0BA59C24B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20" y="3340072"/>
              <a:ext cx="1325098" cy="167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127A5E9D-E7AE-4A2E-9630-0FF5B40FC55D}"/>
              </a:ext>
            </a:extLst>
          </p:cNvPr>
          <p:cNvSpPr txBox="1"/>
          <p:nvPr/>
        </p:nvSpPr>
        <p:spPr>
          <a:xfrm>
            <a:off x="62630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Windows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025C46-BE8F-4E18-86B8-824E5547B230}"/>
              </a:ext>
            </a:extLst>
          </p:cNvPr>
          <p:cNvSpPr txBox="1"/>
          <p:nvPr/>
        </p:nvSpPr>
        <p:spPr>
          <a:xfrm>
            <a:off x="312482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E830687-3348-4484-8A4E-661FD6817D16}"/>
              </a:ext>
            </a:extLst>
          </p:cNvPr>
          <p:cNvSpPr txBox="1"/>
          <p:nvPr/>
        </p:nvSpPr>
        <p:spPr>
          <a:xfrm>
            <a:off x="5658222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 OS 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B669D3-4F8D-42C4-8BCD-9A01725470DC}"/>
              </a:ext>
            </a:extLst>
          </p:cNvPr>
          <p:cNvSpPr txBox="1"/>
          <p:nvPr/>
        </p:nvSpPr>
        <p:spPr>
          <a:xfrm>
            <a:off x="8333572" y="4330468"/>
            <a:ext cx="267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Raspberry board (ARM architecture)</a:t>
            </a:r>
          </a:p>
        </p:txBody>
      </p:sp>
    </p:spTree>
    <p:extLst>
      <p:ext uri="{BB962C8B-B14F-4D97-AF65-F5344CB8AC3E}">
        <p14:creationId xmlns:p14="http://schemas.microsoft.com/office/powerpoint/2010/main" val="121726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USE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16</a:t>
            </a:fld>
            <a:endParaRPr lang="fr-FR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38706E-A39F-4090-9E48-9F184EBE2E0B}"/>
              </a:ext>
            </a:extLst>
          </p:cNvPr>
          <p:cNvSpPr txBox="1"/>
          <p:nvPr/>
        </p:nvSpPr>
        <p:spPr>
          <a:xfrm>
            <a:off x="7882682" y="645465"/>
            <a:ext cx="3277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Saving and preserving code on the internet: site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Sharing codes with others.</a:t>
            </a:r>
          </a:p>
        </p:txBody>
      </p:sp>
      <p:pic>
        <p:nvPicPr>
          <p:cNvPr id="1028" name="Picture 4" descr="Résultat de recherche d'images pour &quot;C++&quot;">
            <a:extLst>
              <a:ext uri="{FF2B5EF4-FFF2-40B4-BE49-F238E27FC236}">
                <a16:creationId xmlns:a16="http://schemas.microsoft.com/office/drawing/2014/main" id="{A69A28D0-F497-490A-9B77-7257AC80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52962"/>
            <a:ext cx="1977319" cy="22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root cern&quot;">
            <a:extLst>
              <a:ext uri="{FF2B5EF4-FFF2-40B4-BE49-F238E27FC236}">
                <a16:creationId xmlns:a16="http://schemas.microsoft.com/office/drawing/2014/main" id="{3D948B21-0A4C-4A65-97BA-5B6779BC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603220"/>
            <a:ext cx="4260621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&quot;">
            <a:extLst>
              <a:ext uri="{FF2B5EF4-FFF2-40B4-BE49-F238E27FC236}">
                <a16:creationId xmlns:a16="http://schemas.microsoft.com/office/drawing/2014/main" id="{4DD55818-FF79-4270-9C96-6AE33177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41580"/>
            <a:ext cx="1977320" cy="197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doxygen logo&quot;">
            <a:extLst>
              <a:ext uri="{FF2B5EF4-FFF2-40B4-BE49-F238E27FC236}">
                <a16:creationId xmlns:a16="http://schemas.microsoft.com/office/drawing/2014/main" id="{627ECFC1-6164-4E22-8DFD-EDF6EE5A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633219"/>
            <a:ext cx="40576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C9A43E5-F286-4101-A685-B055AFE995C5}"/>
              </a:ext>
            </a:extLst>
          </p:cNvPr>
          <p:cNvSpPr txBox="1"/>
          <p:nvPr/>
        </p:nvSpPr>
        <p:spPr>
          <a:xfrm>
            <a:off x="7654274" y="3719259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automatically documentation of your code (in HTML and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</p:txBody>
      </p:sp>
      <p:pic>
        <p:nvPicPr>
          <p:cNvPr id="1038" name="Picture 14" descr="Résultat de recherche d'images pour &quot;make gnu&quot;">
            <a:extLst>
              <a:ext uri="{FF2B5EF4-FFF2-40B4-BE49-F238E27FC236}">
                <a16:creationId xmlns:a16="http://schemas.microsoft.com/office/drawing/2014/main" id="{414A8BA8-A030-44AB-8489-BE406463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2593"/>
          <a:stretch/>
        </p:blipFill>
        <p:spPr bwMode="auto">
          <a:xfrm>
            <a:off x="5751513" y="4818716"/>
            <a:ext cx="1902761" cy="18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056872F-2DFB-415E-A857-376211E21F59}"/>
              </a:ext>
            </a:extLst>
          </p:cNvPr>
          <p:cNvSpPr txBox="1"/>
          <p:nvPr/>
        </p:nvSpPr>
        <p:spPr>
          <a:xfrm>
            <a:off x="7780338" y="5289205"/>
            <a:ext cx="227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 C++ project witch several files</a:t>
            </a:r>
          </a:p>
          <a:p>
            <a:r>
              <a:rPr lang="en-US" dirty="0"/>
              <a:t>(Linux / </a:t>
            </a:r>
            <a:r>
              <a:rPr lang="en-US" dirty="0" err="1"/>
              <a:t>MacOSX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89227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assessment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17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601C70-018A-4EE6-8829-A4267F867681}"/>
              </a:ext>
            </a:extLst>
          </p:cNvPr>
          <p:cNvSpPr txBox="1"/>
          <p:nvPr/>
        </p:nvSpPr>
        <p:spPr>
          <a:xfrm>
            <a:off x="8208336" y="1956391"/>
            <a:ext cx="378903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work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over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validating the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level must be reached for all the 8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Satisfying level for at least 4 categories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4718DB4-9672-4959-A76C-E54ED26E398A}"/>
              </a:ext>
            </a:extLst>
          </p:cNvPr>
          <p:cNvSpPr/>
          <p:nvPr/>
        </p:nvSpPr>
        <p:spPr>
          <a:xfrm>
            <a:off x="8542800" y="3552977"/>
            <a:ext cx="126694" cy="129294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7576D2-C34A-441D-85A9-2E30EDAFE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6" t="18301" r="30970" b="10537"/>
          <a:stretch/>
        </p:blipFill>
        <p:spPr>
          <a:xfrm>
            <a:off x="775446" y="1884675"/>
            <a:ext cx="7041332" cy="48803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5643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computing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</a:t>
            </a:fld>
            <a:endParaRPr lang="fr-FR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B0270C-FA2A-4BB8-A92A-F7C7E4DF4E32}"/>
              </a:ext>
            </a:extLst>
          </p:cNvPr>
          <p:cNvSpPr txBox="1"/>
          <p:nvPr/>
        </p:nvSpPr>
        <p:spPr>
          <a:xfrm>
            <a:off x="701750" y="1871324"/>
            <a:ext cx="65871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is required for instrumentation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Simulation of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acquisition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Algorithm and reconstruction of physics objects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sessions target to apply your theoretical knowledge: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Software programming in  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specific tools of high energy physics: 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Working by yourself and experimenting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Getting the good practice</a:t>
            </a:r>
          </a:p>
        </p:txBody>
      </p:sp>
      <p:pic>
        <p:nvPicPr>
          <p:cNvPr id="12290" name="Picture 2" descr="RÃ©sultat de recherche d'images pour &quot;codeur fou&quot;">
            <a:extLst>
              <a:ext uri="{FF2B5EF4-FFF2-40B4-BE49-F238E27FC236}">
                <a16:creationId xmlns:a16="http://schemas.microsoft.com/office/drawing/2014/main" id="{85C38E85-354F-417C-8D3A-1EAD9030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3618" y="2058338"/>
            <a:ext cx="4521052" cy="44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Context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19E91C6-C966-4D7E-8820-CEF7742B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6998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4</a:t>
            </a:fld>
            <a:endParaRPr lang="fr-FR" sz="2000" dirty="0"/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46AF81CA-5759-4546-8D45-9AB5F62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318" y="1931327"/>
            <a:ext cx="6265640" cy="44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A46A19B-670F-4462-9875-66F329F32F3F}"/>
              </a:ext>
            </a:extLst>
          </p:cNvPr>
          <p:cNvSpPr/>
          <p:nvPr/>
        </p:nvSpPr>
        <p:spPr>
          <a:xfrm>
            <a:off x="2264735" y="5645888"/>
            <a:ext cx="1095153" cy="7442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RÃ©sultat de recherche d'images pour &quot;cms detector&quot;">
            <a:extLst>
              <a:ext uri="{FF2B5EF4-FFF2-40B4-BE49-F238E27FC236}">
                <a16:creationId xmlns:a16="http://schemas.microsoft.com/office/drawing/2014/main" id="{8DCDAAC1-D7F2-4982-B0FE-2556AF50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254" y="2250645"/>
            <a:ext cx="5103295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0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5</a:t>
            </a:fld>
            <a:endParaRPr lang="fr-FR" sz="2000" dirty="0"/>
          </a:p>
        </p:txBody>
      </p:sp>
      <p:pic>
        <p:nvPicPr>
          <p:cNvPr id="3074" name="Picture 2" descr="Image associÃ©e">
            <a:extLst>
              <a:ext uri="{FF2B5EF4-FFF2-40B4-BE49-F238E27FC236}">
                <a16:creationId xmlns:a16="http://schemas.microsoft.com/office/drawing/2014/main" id="{C4E60F41-43E6-49FE-8D7B-3E2EB0E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75" y="1990504"/>
            <a:ext cx="80962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8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6</a:t>
            </a:fld>
            <a:endParaRPr lang="fr-FR" sz="2000" dirty="0"/>
          </a:p>
        </p:txBody>
      </p:sp>
      <p:pic>
        <p:nvPicPr>
          <p:cNvPr id="4098" name="Picture 2" descr="Image associÃ©e">
            <a:extLst>
              <a:ext uri="{FF2B5EF4-FFF2-40B4-BE49-F238E27FC236}">
                <a16:creationId xmlns:a16="http://schemas.microsoft.com/office/drawing/2014/main" id="{8A8F3CEC-F2ED-4F5C-9445-3D2E06B5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239" y="1871330"/>
            <a:ext cx="8199522" cy="461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6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7</a:t>
            </a:fld>
            <a:endParaRPr lang="en-US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0F503F-9D41-42E1-B8E2-D32A9B2D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08484"/>
            <a:ext cx="2667789" cy="1785968"/>
          </a:xfrm>
          <a:prstGeom prst="rect">
            <a:avLst/>
          </a:prstGeom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FC4C877C-26AB-4FC2-AF89-16111AD3B0F4}"/>
              </a:ext>
            </a:extLst>
          </p:cNvPr>
          <p:cNvSpPr txBox="1"/>
          <p:nvPr/>
        </p:nvSpPr>
        <p:spPr>
          <a:xfrm>
            <a:off x="5930738" y="562403"/>
            <a:ext cx="487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CMS silicon strip tracker in few numbers: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15 000 modules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Surface: ~ 200 m</a:t>
            </a:r>
            <a:r>
              <a:rPr lang="en-US" baseline="30000" dirty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channels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D432DE-0617-4400-983D-4120668C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035" y="1086549"/>
            <a:ext cx="3119415" cy="4159220"/>
          </a:xfrm>
          <a:prstGeom prst="rect">
            <a:avLst/>
          </a:prstGeom>
        </p:spPr>
      </p:pic>
      <p:sp>
        <p:nvSpPr>
          <p:cNvPr id="10" name="ZoneTexte 8">
            <a:extLst>
              <a:ext uri="{FF2B5EF4-FFF2-40B4-BE49-F238E27FC236}">
                <a16:creationId xmlns:a16="http://schemas.microsoft.com/office/drawing/2014/main" id="{879EAA8F-E5B3-4EA4-AD16-2C7BBBAB19E2}"/>
              </a:ext>
            </a:extLst>
          </p:cNvPr>
          <p:cNvSpPr txBox="1"/>
          <p:nvPr/>
        </p:nvSpPr>
        <p:spPr>
          <a:xfrm>
            <a:off x="811609" y="3718679"/>
            <a:ext cx="3616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Instrumental activities</a:t>
            </a:r>
          </a:p>
          <a:p>
            <a:endParaRPr lang="en-US" b="1" u="sng"/>
          </a:p>
          <a:p>
            <a:pPr marL="285750" indent="-285750">
              <a:buFont typeface="Arial"/>
              <a:buChar char="•"/>
            </a:pPr>
            <a:r>
              <a:rPr lang="en-US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DE44900-CC34-492B-98C0-6C66B058A899}"/>
              </a:ext>
            </a:extLst>
          </p:cNvPr>
          <p:cNvSpPr txBox="1"/>
          <p:nvPr/>
        </p:nvSpPr>
        <p:spPr>
          <a:xfrm>
            <a:off x="5930738" y="5103673"/>
            <a:ext cx="40729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Performances: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resolution: 20-40 μm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efficiency &gt; 98% (at high Pile-Up)</a:t>
            </a:r>
            <a:endParaRPr lang="en-US" baseline="30000"/>
          </a:p>
          <a:p>
            <a:pPr marL="285750" indent="-285750">
              <a:buFont typeface="Arial"/>
              <a:buChar char="•"/>
            </a:pPr>
            <a:r>
              <a:rPr lang="en-US"/>
              <a:t>Timing alignment accuracy: 1ns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8</a:t>
            </a:fld>
            <a:endParaRPr lang="fr-FR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402E3-C44E-44B8-B382-E8FBE3B773F5}"/>
              </a:ext>
            </a:extLst>
          </p:cNvPr>
          <p:cNvSpPr/>
          <p:nvPr/>
        </p:nvSpPr>
        <p:spPr>
          <a:xfrm>
            <a:off x="5385628" y="3080378"/>
            <a:ext cx="21993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baseline="30000" dirty="0"/>
              <a:t> </a:t>
            </a:r>
            <a:endParaRPr lang="fr-CA" dirty="0"/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35DF4978-0E7B-408C-8758-0D64AB142F3F}"/>
              </a:ext>
            </a:extLst>
          </p:cNvPr>
          <p:cNvSpPr txBox="1"/>
          <p:nvPr/>
        </p:nvSpPr>
        <p:spPr>
          <a:xfrm>
            <a:off x="6660981" y="796626"/>
            <a:ext cx="48758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During its operation it is important to monitor environment conditions: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Temperature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Leakage current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Noise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Thermal dissipation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Radiation damages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Dew points &amp; condensation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Front End electronics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7FE99E-2810-4A35-BBFB-50127423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505" y="2514600"/>
            <a:ext cx="2725127" cy="3669633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C956E73B-3902-49A0-8DAB-C6FFD0169F26}"/>
              </a:ext>
            </a:extLst>
          </p:cNvPr>
          <p:cNvSpPr txBox="1"/>
          <p:nvPr/>
        </p:nvSpPr>
        <p:spPr>
          <a:xfrm>
            <a:off x="6660981" y="4581996"/>
            <a:ext cx="4875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Monitoring tools</a:t>
            </a:r>
            <a:endParaRPr lang="en-US" dirty="0"/>
          </a:p>
          <a:p>
            <a:r>
              <a:rPr lang="en-US" dirty="0"/>
              <a:t>Several probes are used to monitor that: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On-board sensors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External sensors</a:t>
            </a:r>
          </a:p>
          <a:p>
            <a:pPr marL="285750" indent="-285750">
              <a:buFont typeface="Wingdings" charset="0"/>
              <a:buChar char="à"/>
            </a:pPr>
            <a:r>
              <a:rPr lang="en-US" dirty="0">
                <a:sym typeface="Wingdings"/>
              </a:rPr>
              <a:t>Some are </a:t>
            </a:r>
            <a:r>
              <a:rPr lang="en-US" cap="small" dirty="0">
                <a:sym typeface="Wingdings"/>
              </a:rPr>
              <a:t>Arduino</a:t>
            </a:r>
            <a:r>
              <a:rPr lang="en-US" dirty="0">
                <a:sym typeface="Wingdings"/>
              </a:rPr>
              <a:t>-based!</a:t>
            </a:r>
            <a:endParaRPr lang="en-US" dirty="0"/>
          </a:p>
          <a:p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DF2885-1325-48C5-B096-3B377859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696452"/>
            <a:ext cx="2667789" cy="17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session aims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9</a:t>
            </a:fld>
            <a:endParaRPr lang="en-US" sz="2000"/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E1BE3A40-02DF-41FF-AD2D-E60D99A2BA1B}"/>
              </a:ext>
            </a:extLst>
          </p:cNvPr>
          <p:cNvSpPr txBox="1"/>
          <p:nvPr/>
        </p:nvSpPr>
        <p:spPr>
          <a:xfrm>
            <a:off x="7169671" y="769931"/>
            <a:ext cx="45972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Slow control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Using a dedicated electronic board (Sense Hat) read by a Raspberry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Monitor the temperature &amp; 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Send warning when conditions are not fulfilled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Calibration of the temperature sensors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Evaluation of the sensor resolution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3. Simulation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Basic simulation with the </a:t>
            </a:r>
            <a:r>
              <a:rPr lang="en-US" cap="small" dirty="0"/>
              <a:t>Geant4 </a:t>
            </a:r>
            <a:r>
              <a:rPr lang="en-US" dirty="0"/>
              <a:t>package of a CMS silicon strip sensor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47B04F-DFF3-4DB9-91CB-E2EDA9A1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62" y="1838015"/>
            <a:ext cx="3214545" cy="4286060"/>
          </a:xfrm>
          <a:prstGeom prst="rect">
            <a:avLst/>
          </a:prstGeom>
        </p:spPr>
      </p:pic>
      <p:sp>
        <p:nvSpPr>
          <p:cNvPr id="7" name="ZoneTexte 8">
            <a:extLst>
              <a:ext uri="{FF2B5EF4-FFF2-40B4-BE49-F238E27FC236}">
                <a16:creationId xmlns:a16="http://schemas.microsoft.com/office/drawing/2014/main" id="{594B0E87-B008-45ED-B530-E9FA83E0C085}"/>
              </a:ext>
            </a:extLst>
          </p:cNvPr>
          <p:cNvSpPr txBox="1"/>
          <p:nvPr/>
        </p:nvSpPr>
        <p:spPr>
          <a:xfrm>
            <a:off x="643168" y="2699085"/>
            <a:ext cx="2737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Instrumental activities</a:t>
            </a:r>
          </a:p>
          <a:p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6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1120</TotalTime>
  <Words>507</Words>
  <Application>Microsoft Office PowerPoint</Application>
  <PresentationFormat>Grand écran</PresentationFormat>
  <Paragraphs>171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Cooper Black</vt:lpstr>
      <vt:lpstr>Wingdings</vt:lpstr>
      <vt:lpstr>Céleste</vt:lpstr>
      <vt:lpstr>Introduction to ESIPAP Computing Sessions</vt:lpstr>
      <vt:lpstr>Goals of the computing sessions</vt:lpstr>
      <vt:lpstr>Physics Context</vt:lpstr>
      <vt:lpstr>The CMS (Compact Muon solenoid) detector</vt:lpstr>
      <vt:lpstr>The CMS (Compact Muon solenoid) detector</vt:lpstr>
      <vt:lpstr>Silicon strip tracker</vt:lpstr>
      <vt:lpstr>Silicon strip tracker</vt:lpstr>
      <vt:lpstr>Silicon strip tracker</vt:lpstr>
      <vt:lpstr>Computing session aims</vt:lpstr>
      <vt:lpstr>DATA USED IN THE COMPUTING SESSIONS</vt:lpstr>
      <vt:lpstr>Sensors to study</vt:lpstr>
      <vt:lpstr>Summary on ADC sensitivity</vt:lpstr>
      <vt:lpstr>Organization</vt:lpstr>
      <vt:lpstr>Organization in sessions</vt:lpstr>
      <vt:lpstr>Multi-plaTform development</vt:lpstr>
      <vt:lpstr>Tools to USE</vt:lpstr>
      <vt:lpstr>Skill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Session 2</dc:title>
  <dc:creator>Administrateur</dc:creator>
  <cp:lastModifiedBy>Eric Conte</cp:lastModifiedBy>
  <cp:revision>472</cp:revision>
  <dcterms:created xsi:type="dcterms:W3CDTF">2019-02-12T06:07:15Z</dcterms:created>
  <dcterms:modified xsi:type="dcterms:W3CDTF">2022-02-09T07:14:41Z</dcterms:modified>
</cp:coreProperties>
</file>